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76" r:id="rId8"/>
    <p:sldId id="27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4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0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54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0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09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45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60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22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91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59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7CFC-D3EF-4D29-A9EA-DE8146EEC563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3ACFD-7F73-4E32-8725-A4E015C80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80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70" y="1022322"/>
            <a:ext cx="10562230" cy="511243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Lecture 4. </a:t>
            </a:r>
          </a:p>
          <a:p>
            <a:r>
              <a:rPr lang="en-GB" sz="3200" dirty="0" smtClean="0"/>
              <a:t>Surface </a:t>
            </a:r>
            <a:r>
              <a:rPr lang="en-GB" sz="3200" dirty="0"/>
              <a:t>phenomena. </a:t>
            </a:r>
            <a:r>
              <a:rPr lang="en-US" sz="3200" dirty="0"/>
              <a:t>Adsorption at the gas – liquid interface. </a:t>
            </a:r>
            <a:endParaRPr lang="en-US" sz="3200" dirty="0" smtClean="0"/>
          </a:p>
          <a:p>
            <a:r>
              <a:rPr lang="en-US" sz="3200" dirty="0" smtClean="0"/>
              <a:t>Gibbs </a:t>
            </a:r>
            <a:r>
              <a:rPr lang="en-US" sz="3200" dirty="0"/>
              <a:t>equation. </a:t>
            </a:r>
            <a:endParaRPr lang="ru-RU" sz="3200" dirty="0" smtClean="0"/>
          </a:p>
          <a:p>
            <a:r>
              <a:rPr lang="en-US" sz="3200" dirty="0" err="1" smtClean="0"/>
              <a:t>Ducleaux-Traube</a:t>
            </a:r>
            <a:r>
              <a:rPr lang="en-US" sz="3200" dirty="0" smtClean="0"/>
              <a:t> </a:t>
            </a:r>
            <a:r>
              <a:rPr lang="en-US" sz="3200" dirty="0"/>
              <a:t>rule and </a:t>
            </a:r>
            <a:r>
              <a:rPr lang="en-US" sz="3200" dirty="0" err="1"/>
              <a:t>Szyszkowski</a:t>
            </a:r>
            <a:r>
              <a:rPr lang="en-US" sz="3200" dirty="0"/>
              <a:t> equation.</a:t>
            </a:r>
            <a:endParaRPr lang="en-US" sz="3200" dirty="0" smtClean="0"/>
          </a:p>
          <a:p>
            <a:r>
              <a:rPr lang="en-US" sz="3200" dirty="0" smtClean="0"/>
              <a:t>Surface </a:t>
            </a:r>
            <a:r>
              <a:rPr lang="en-US" sz="3200" dirty="0"/>
              <a:t>activity. Surfactants</a:t>
            </a:r>
            <a:r>
              <a:rPr lang="en-US" sz="3200" dirty="0" smtClean="0"/>
              <a:t>.</a:t>
            </a:r>
          </a:p>
          <a:p>
            <a:endParaRPr lang="ru-RU" sz="3200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829" y="5191995"/>
            <a:ext cx="9130788" cy="10945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832124" y="4341611"/>
            <a:ext cx="8203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(1)</a:t>
            </a:r>
            <a:endParaRPr lang="ru-RU" sz="3200" dirty="0"/>
          </a:p>
        </p:txBody>
      </p:sp>
      <p:pic>
        <p:nvPicPr>
          <p:cNvPr id="7" name="Рисунок 6" descr="AdsorptionAirWate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9894" y="2740948"/>
            <a:ext cx="3370997" cy="1859750"/>
          </a:xfrm>
          <a:prstGeom prst="rect">
            <a:avLst/>
          </a:prstGeom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996607" y="6055500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208898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843" y="2293042"/>
            <a:ext cx="11590060" cy="11676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768" y="1292001"/>
            <a:ext cx="5809957" cy="9869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393" y="3938955"/>
            <a:ext cx="8256878" cy="13786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501706" y="1387398"/>
            <a:ext cx="643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(2)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400883" y="2496396"/>
            <a:ext cx="6431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(3)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541559" y="4043847"/>
            <a:ext cx="12468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(4)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529838" y="5537367"/>
            <a:ext cx="643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(5)</a:t>
            </a:r>
            <a:endParaRPr lang="ru-RU" sz="32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8463" y="5176911"/>
            <a:ext cx="5697414" cy="1448977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455876" y="4546911"/>
            <a:ext cx="3945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/s  and T=</a:t>
            </a:r>
            <a:r>
              <a:rPr lang="en-US" sz="3200" dirty="0" err="1" smtClean="0"/>
              <a:t>const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64695" y="3366251"/>
            <a:ext cx="15055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(3) - (1) </a:t>
            </a:r>
            <a:endParaRPr lang="ru-RU" sz="3200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8829" y="185573"/>
            <a:ext cx="9130788" cy="1094584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0832124" y="374522"/>
            <a:ext cx="8203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(1)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485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6161" y="1555231"/>
            <a:ext cx="9669455" cy="745389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the binary system (an index 1-solvent, an index </a:t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2-the dissolved substance)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309918" y="2036947"/>
            <a:ext cx="5000660" cy="64294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46161" y="2916325"/>
            <a:ext cx="47994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 0, we can 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write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6453190" y="2883430"/>
            <a:ext cx="3000396" cy="571504"/>
          </a:xfrm>
          <a:prstGeom prst="rect">
            <a:avLst/>
          </a:prstGeom>
          <a:noFill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10315" y="3947532"/>
            <a:ext cx="3165141" cy="928694"/>
          </a:xfrm>
          <a:prstGeom prst="rect">
            <a:avLst/>
          </a:prstGeom>
          <a:noFill/>
        </p:spPr>
      </p:pic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0210816" y="2119153"/>
            <a:ext cx="776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(6)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363216" y="2904601"/>
            <a:ext cx="643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(7)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515616" y="4083942"/>
            <a:ext cx="643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(8)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7610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73457" y="1405631"/>
            <a:ext cx="970544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 we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can 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write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 a</a:t>
            </a:r>
            <a:r>
              <a:rPr lang="en-US" sz="3200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 the activity of component 2. It follows that: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095868" y="1428736"/>
            <a:ext cx="2857520" cy="571504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309918" y="2970040"/>
            <a:ext cx="3429025" cy="121920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717253" y="1500174"/>
            <a:ext cx="643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(9)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147948" y="3214686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(10)</a:t>
            </a:r>
            <a:endParaRPr lang="ru-RU" sz="3200" dirty="0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452661" y="4143381"/>
            <a:ext cx="70993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 the dilute solution 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 can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use next equation: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381356" y="5000636"/>
            <a:ext cx="2714644" cy="1085858"/>
          </a:xfrm>
          <a:prstGeom prst="rect">
            <a:avLst/>
          </a:prstGeom>
          <a:noFill/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9576444" y="5051180"/>
            <a:ext cx="22860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" descr="header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57" y="13643"/>
            <a:ext cx="8810644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7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9220" y="386776"/>
            <a:ext cx="4071966" cy="367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82137" y="836712"/>
            <a:ext cx="54995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Figure </a:t>
            </a:r>
            <a:r>
              <a:rPr lang="en-US" sz="3200" dirty="0" smtClean="0"/>
              <a:t>1. </a:t>
            </a:r>
            <a:r>
              <a:rPr lang="en-US" sz="3200" dirty="0"/>
              <a:t>Dependence of a surface tension on  concentration of surface-active (I) and inactive (II) </a:t>
            </a:r>
            <a:r>
              <a:rPr lang="en-US" sz="3200" dirty="0" smtClean="0"/>
              <a:t>substances</a:t>
            </a:r>
          </a:p>
          <a:p>
            <a:r>
              <a:rPr lang="en-US" sz="3200" dirty="0" smtClean="0"/>
              <a:t>Surface indifferent </a:t>
            </a:r>
            <a:r>
              <a:rPr lang="en-US" sz="3200" dirty="0" err="1" smtClean="0"/>
              <a:t>subsatances</a:t>
            </a:r>
            <a:r>
              <a:rPr lang="en-US" sz="3200" dirty="0" smtClean="0"/>
              <a:t> (sugar solution)</a:t>
            </a:r>
            <a:r>
              <a:rPr lang="en-US" sz="3200" dirty="0" smtClean="0"/>
              <a:t>.</a:t>
            </a:r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9577" y="3787804"/>
            <a:ext cx="1872407" cy="43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39817" y="3730588"/>
            <a:ext cx="1422451" cy="4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23590" y="4669396"/>
            <a:ext cx="2016226" cy="48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82350" y="4653137"/>
            <a:ext cx="1497626" cy="569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775520" y="3707740"/>
            <a:ext cx="6480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(I)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31504" y="4653136"/>
            <a:ext cx="936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(II)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47528" y="5547698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/>
              <a:t>amphipiphilic</a:t>
            </a:r>
            <a:r>
              <a:rPr lang="en-US" sz="3200" dirty="0" smtClean="0"/>
              <a:t> </a:t>
            </a:r>
            <a:r>
              <a:rPr lang="en-US" sz="3200" dirty="0"/>
              <a:t>substances show strong surface</a:t>
            </a:r>
          </a:p>
          <a:p>
            <a:r>
              <a:rPr lang="en-US" sz="3200" dirty="0"/>
              <a:t>activity with respect to </a:t>
            </a:r>
            <a:r>
              <a:rPr lang="en-US" sz="3200" dirty="0" smtClean="0"/>
              <a:t>water</a:t>
            </a:r>
            <a:endParaRPr lang="ru-RU" sz="3200" dirty="0"/>
          </a:p>
        </p:txBody>
      </p:sp>
      <p:pic>
        <p:nvPicPr>
          <p:cNvPr id="13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509" y="15914"/>
            <a:ext cx="4779471" cy="51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0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628" y="-25381"/>
            <a:ext cx="3300853" cy="910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399434" y="290283"/>
            <a:ext cx="367240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2800" dirty="0">
                <a:solidFill>
                  <a:schemeClr val="accent2"/>
                </a:solidFill>
              </a:rPr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Surface </a:t>
            </a:r>
            <a:r>
              <a:rPr lang="en-US" sz="3200" dirty="0">
                <a:solidFill>
                  <a:srgbClr val="0070C0"/>
                </a:solidFill>
              </a:rPr>
              <a:t>activity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g</a:t>
            </a:r>
            <a:r>
              <a:rPr lang="ru-RU" sz="3200" dirty="0">
                <a:solidFill>
                  <a:srgbClr val="0070C0"/>
                </a:solidFill>
              </a:rPr>
              <a:t>  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3593" y="836713"/>
            <a:ext cx="3450679" cy="73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2970" y="1556792"/>
            <a:ext cx="4252236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63952" y="1268759"/>
            <a:ext cx="4981302" cy="3240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0" y="4437112"/>
            <a:ext cx="110819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experimental studies carried out by </a:t>
            </a:r>
            <a:r>
              <a:rPr lang="en-US" sz="3200" dirty="0" err="1">
                <a:solidFill>
                  <a:srgbClr val="0070C0"/>
                </a:solidFill>
              </a:rPr>
              <a:t>Ducleaux</a:t>
            </a:r>
            <a:r>
              <a:rPr lang="en-US" sz="3200" dirty="0">
                <a:solidFill>
                  <a:srgbClr val="0070C0"/>
                </a:solidFill>
              </a:rPr>
              <a:t> and </a:t>
            </a:r>
            <a:r>
              <a:rPr lang="en-US" sz="3200" dirty="0" err="1">
                <a:solidFill>
                  <a:srgbClr val="0070C0"/>
                </a:solidFill>
              </a:rPr>
              <a:t>Traube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(1884 - 1886) showed that within the same homologous series the extension of a surfactant chain length by each </a:t>
            </a:r>
            <a:r>
              <a:rPr lang="en-US" sz="3200" dirty="0" smtClean="0"/>
              <a:t>CH</a:t>
            </a:r>
            <a:r>
              <a:rPr lang="en-US" sz="28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group causes an increase in d</a:t>
            </a:r>
            <a:r>
              <a:rPr lang="el-GR" sz="3200" dirty="0"/>
              <a:t>σ</a:t>
            </a:r>
            <a:r>
              <a:rPr lang="en-US" sz="3200" dirty="0"/>
              <a:t>/dc by a factor of 3 to 3.5</a:t>
            </a:r>
            <a:endParaRPr lang="ru-RU" sz="3200" dirty="0"/>
          </a:p>
        </p:txBody>
      </p:sp>
      <p:pic>
        <p:nvPicPr>
          <p:cNvPr id="10" name="Picture 1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509" y="15914"/>
            <a:ext cx="4779471" cy="51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67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1847851" y="2523356"/>
          <a:ext cx="842486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3" imgW="1358900" imgH="228600" progId="Equation.3">
                  <p:embed/>
                </p:oleObj>
              </mc:Choice>
              <mc:Fallback>
                <p:oleObj name="Формула" r:id="rId3" imgW="1358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2523356"/>
                        <a:ext cx="8424863" cy="1409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1734922" y="4737919"/>
            <a:ext cx="889596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600" dirty="0" smtClean="0"/>
              <a:t>B – constant, K changes in homologous series</a:t>
            </a:r>
          </a:p>
          <a:p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Szyszkowski</a:t>
            </a:r>
            <a:r>
              <a:rPr lang="en-US" sz="3600" dirty="0" smtClean="0"/>
              <a:t> </a:t>
            </a:r>
            <a:r>
              <a:rPr lang="en-US" sz="3600" dirty="0"/>
              <a:t>equation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939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7" y="15915"/>
            <a:ext cx="9587554" cy="132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Questions?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3200" i="1" dirty="0" smtClean="0"/>
              <a:t>Thank you for your attention!</a:t>
            </a:r>
            <a:endParaRPr lang="ru-RU" sz="3200" i="1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9286921" y="6055500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sma-NO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 A.O</a:t>
            </a:r>
          </a:p>
        </p:txBody>
      </p:sp>
    </p:spTree>
    <p:extLst>
      <p:ext uri="{BB962C8B-B14F-4D97-AF65-F5344CB8AC3E}">
        <p14:creationId xmlns:p14="http://schemas.microsoft.com/office/powerpoint/2010/main" val="2187512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230</Words>
  <Application>Microsoft Office PowerPoint</Application>
  <PresentationFormat>Широкоэкранный</PresentationFormat>
  <Paragraphs>45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Формула</vt:lpstr>
      <vt:lpstr>Презентация PowerPoint</vt:lpstr>
      <vt:lpstr>Презентация PowerPoint</vt:lpstr>
      <vt:lpstr>     For the binary system (an index 1-solvent, an index  2-the dissolved substance)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akbota adil</dc:creator>
  <cp:lastModifiedBy>admin</cp:lastModifiedBy>
  <cp:revision>18</cp:revision>
  <dcterms:created xsi:type="dcterms:W3CDTF">2018-02-21T15:19:49Z</dcterms:created>
  <dcterms:modified xsi:type="dcterms:W3CDTF">2021-11-07T11:53:12Z</dcterms:modified>
</cp:coreProperties>
</file>